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0"/>
  </p:notesMasterIdLst>
  <p:sldIdLst>
    <p:sldId id="256" r:id="rId2"/>
    <p:sldId id="275" r:id="rId3"/>
    <p:sldId id="257" r:id="rId4"/>
    <p:sldId id="258" r:id="rId5"/>
    <p:sldId id="261" r:id="rId6"/>
    <p:sldId id="262" r:id="rId7"/>
    <p:sldId id="263" r:id="rId8"/>
    <p:sldId id="274" r:id="rId9"/>
    <p:sldId id="273" r:id="rId10"/>
    <p:sldId id="289" r:id="rId11"/>
    <p:sldId id="290" r:id="rId12"/>
    <p:sldId id="291" r:id="rId13"/>
    <p:sldId id="287" r:id="rId14"/>
    <p:sldId id="286" r:id="rId15"/>
    <p:sldId id="288" r:id="rId16"/>
    <p:sldId id="292" r:id="rId17"/>
    <p:sldId id="268" r:id="rId18"/>
    <p:sldId id="269"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65" autoAdjust="0"/>
    <p:restoredTop sz="94660"/>
  </p:normalViewPr>
  <p:slideViewPr>
    <p:cSldViewPr>
      <p:cViewPr varScale="1">
        <p:scale>
          <a:sx n="76" d="100"/>
          <a:sy n="76" d="100"/>
        </p:scale>
        <p:origin x="1061" y="91"/>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0F104C-EB4F-4942-B401-7D33861319D4}" type="datetimeFigureOut">
              <a:rPr lang="en-IN" smtClean="0"/>
              <a:t>14-08-2023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F49CC1-C6A4-4A06-A202-39CF55BD033A}" type="slidenum">
              <a:rPr lang="en-IN" smtClean="0"/>
              <a:t>‹#›</a:t>
            </a:fld>
            <a:endParaRPr lang="en-IN"/>
          </a:p>
        </p:txBody>
      </p:sp>
    </p:spTree>
    <p:extLst>
      <p:ext uri="{BB962C8B-B14F-4D97-AF65-F5344CB8AC3E}">
        <p14:creationId xmlns:p14="http://schemas.microsoft.com/office/powerpoint/2010/main" val="2986406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3F49CC1-C6A4-4A06-A202-39CF55BD033A}" type="slidenum">
              <a:rPr lang="en-IN" smtClean="0"/>
              <a:t>16</a:t>
            </a:fld>
            <a:endParaRPr lang="en-IN"/>
          </a:p>
        </p:txBody>
      </p:sp>
    </p:spTree>
    <p:extLst>
      <p:ext uri="{BB962C8B-B14F-4D97-AF65-F5344CB8AC3E}">
        <p14:creationId xmlns:p14="http://schemas.microsoft.com/office/powerpoint/2010/main" val="1558052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4A1220-84D6-40CF-87F9-875D6D43C7BE}" type="datetimeFigureOut">
              <a:rPr lang="en-US" smtClean="0"/>
              <a:pPr/>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F8BF4-EB3E-4F3C-8B1B-5A050C6E1059}" type="slidenum">
              <a:rPr lang="en-US" smtClean="0"/>
              <a:pPr/>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514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4A1220-84D6-40CF-87F9-875D6D43C7BE}" type="datetimeFigureOut">
              <a:rPr lang="en-US" smtClean="0"/>
              <a:pPr/>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2168249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4A1220-84D6-40CF-87F9-875D6D43C7BE}" type="datetimeFigureOut">
              <a:rPr lang="en-US" smtClean="0"/>
              <a:pPr/>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3016549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4A1220-84D6-40CF-87F9-875D6D43C7BE}" type="datetimeFigureOut">
              <a:rPr lang="en-US" smtClean="0"/>
              <a:pPr/>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2086559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4A1220-84D6-40CF-87F9-875D6D43C7BE}" type="datetimeFigureOut">
              <a:rPr lang="en-US" smtClean="0"/>
              <a:pPr/>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F8BF4-EB3E-4F3C-8B1B-5A050C6E1059}" type="slidenum">
              <a:rPr lang="en-US" smtClean="0"/>
              <a:pPr/>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177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B4A1220-84D6-40CF-87F9-875D6D43C7BE}" type="datetimeFigureOut">
              <a:rPr lang="en-US" smtClean="0"/>
              <a:pPr/>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1312331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4A1220-84D6-40CF-87F9-875D6D43C7BE}" type="datetimeFigureOut">
              <a:rPr lang="en-US" smtClean="0"/>
              <a:pPr/>
              <a:t>8/14/2023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3660655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B4A1220-84D6-40CF-87F9-875D6D43C7BE}" type="datetimeFigureOut">
              <a:rPr lang="en-US" smtClean="0"/>
              <a:pPr/>
              <a:t>8/14/2023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3175046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B4A1220-84D6-40CF-87F9-875D6D43C7BE}" type="datetimeFigureOut">
              <a:rPr lang="en-US" smtClean="0"/>
              <a:pPr/>
              <a:t>8/14/2023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3871210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1B4A1220-84D6-40CF-87F9-875D6D43C7BE}" type="datetimeFigureOut">
              <a:rPr lang="en-US" smtClean="0"/>
              <a:pPr/>
              <a:t>8/14/2023</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F3F8BF4-EB3E-4F3C-8B1B-5A050C6E1059}" type="slidenum">
              <a:rPr lang="en-US" smtClean="0"/>
              <a:pPr/>
              <a:t>‹#›</a:t>
            </a:fld>
            <a:endParaRPr lang="en-US"/>
          </a:p>
        </p:txBody>
      </p:sp>
    </p:spTree>
    <p:extLst>
      <p:ext uri="{BB962C8B-B14F-4D97-AF65-F5344CB8AC3E}">
        <p14:creationId xmlns:p14="http://schemas.microsoft.com/office/powerpoint/2010/main" val="807538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B4A1220-84D6-40CF-87F9-875D6D43C7BE}" type="datetimeFigureOut">
              <a:rPr lang="en-US" smtClean="0"/>
              <a:pPr/>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3F8BF4-EB3E-4F3C-8B1B-5A050C6E1059}" type="slidenum">
              <a:rPr lang="en-US" smtClean="0"/>
              <a:pPr/>
              <a:t>‹#›</a:t>
            </a:fld>
            <a:endParaRPr lang="en-US"/>
          </a:p>
        </p:txBody>
      </p:sp>
    </p:spTree>
    <p:extLst>
      <p:ext uri="{BB962C8B-B14F-4D97-AF65-F5344CB8AC3E}">
        <p14:creationId xmlns:p14="http://schemas.microsoft.com/office/powerpoint/2010/main" val="655232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1B4A1220-84D6-40CF-87F9-875D6D43C7BE}" type="datetimeFigureOut">
              <a:rPr lang="en-US" smtClean="0"/>
              <a:pPr/>
              <a:t>8/14/2023</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3F3F8BF4-EB3E-4F3C-8B1B-5A050C6E1059}" type="slidenum">
              <a:rPr lang="en-US" smtClean="0"/>
              <a:pPr/>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655303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3F2E7A-0470-7F17-1E8B-61A59BAE3B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51696378-FB29-2673-7784-289252820C45}"/>
              </a:ext>
            </a:extLst>
          </p:cNvPr>
          <p:cNvSpPr txBox="1"/>
          <p:nvPr/>
        </p:nvSpPr>
        <p:spPr>
          <a:xfrm>
            <a:off x="0" y="1916832"/>
            <a:ext cx="5580112" cy="2123658"/>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          Welcome </a:t>
            </a:r>
          </a:p>
          <a:p>
            <a:r>
              <a:rPr lang="en-US" sz="4400" b="1" dirty="0">
                <a:solidFill>
                  <a:schemeClr val="bg1"/>
                </a:solidFill>
                <a:latin typeface="Times New Roman" panose="02020603050405020304" pitchFamily="18" charset="0"/>
                <a:cs typeface="Times New Roman" panose="02020603050405020304" pitchFamily="18" charset="0"/>
              </a:rPr>
              <a:t>               to</a:t>
            </a:r>
          </a:p>
          <a:p>
            <a:r>
              <a:rPr lang="en-US" sz="4400" b="1" dirty="0">
                <a:solidFill>
                  <a:schemeClr val="bg1"/>
                </a:solidFill>
                <a:latin typeface="Times New Roman" panose="02020603050405020304" pitchFamily="18" charset="0"/>
                <a:cs typeface="Times New Roman" panose="02020603050405020304" pitchFamily="18" charset="0"/>
              </a:rPr>
              <a:t> Online Food Delivery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b="1" dirty="0">
                <a:latin typeface="Arial Black" pitchFamily="34" charset="0"/>
              </a:rPr>
              <a:t>OUTPUT SCREENSHOTS</a:t>
            </a:r>
          </a:p>
        </p:txBody>
      </p:sp>
      <p:pic>
        <p:nvPicPr>
          <p:cNvPr id="4" name="Picture 3">
            <a:extLst>
              <a:ext uri="{FF2B5EF4-FFF2-40B4-BE49-F238E27FC236}">
                <a16:creationId xmlns:a16="http://schemas.microsoft.com/office/drawing/2014/main" id="{38039590-DE71-6798-B220-ADB85ABC24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72155"/>
            <a:ext cx="9144000" cy="4985845"/>
          </a:xfrm>
          <a:prstGeom prst="rect">
            <a:avLst/>
          </a:prstGeom>
        </p:spPr>
      </p:pic>
      <p:sp>
        <p:nvSpPr>
          <p:cNvPr id="5" name="TextBox 4">
            <a:extLst>
              <a:ext uri="{FF2B5EF4-FFF2-40B4-BE49-F238E27FC236}">
                <a16:creationId xmlns:a16="http://schemas.microsoft.com/office/drawing/2014/main" id="{BF16A391-41C7-3244-80F3-2F89CE8DFF40}"/>
              </a:ext>
            </a:extLst>
          </p:cNvPr>
          <p:cNvSpPr txBox="1"/>
          <p:nvPr/>
        </p:nvSpPr>
        <p:spPr>
          <a:xfrm>
            <a:off x="2555776" y="1296612"/>
            <a:ext cx="323107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Functional Postman Testing</a:t>
            </a:r>
          </a:p>
        </p:txBody>
      </p:sp>
    </p:spTree>
    <p:extLst>
      <p:ext uri="{BB962C8B-B14F-4D97-AF65-F5344CB8AC3E}">
        <p14:creationId xmlns:p14="http://schemas.microsoft.com/office/powerpoint/2010/main" val="2572194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b="1" dirty="0">
                <a:latin typeface="Arial Black" pitchFamily="34" charset="0"/>
              </a:rPr>
              <a:t>OUTPUT SCREENSHOTS</a:t>
            </a:r>
          </a:p>
        </p:txBody>
      </p:sp>
      <p:pic>
        <p:nvPicPr>
          <p:cNvPr id="4" name="Picture 3">
            <a:extLst>
              <a:ext uri="{FF2B5EF4-FFF2-40B4-BE49-F238E27FC236}">
                <a16:creationId xmlns:a16="http://schemas.microsoft.com/office/drawing/2014/main" id="{6EF5403F-6664-D7CC-6EF8-479542FB13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32" y="1948028"/>
            <a:ext cx="9144000" cy="4912755"/>
          </a:xfrm>
          <a:prstGeom prst="rect">
            <a:avLst/>
          </a:prstGeom>
        </p:spPr>
      </p:pic>
      <p:sp>
        <p:nvSpPr>
          <p:cNvPr id="5" name="TextBox 4">
            <a:extLst>
              <a:ext uri="{FF2B5EF4-FFF2-40B4-BE49-F238E27FC236}">
                <a16:creationId xmlns:a16="http://schemas.microsoft.com/office/drawing/2014/main" id="{A5CC806F-A6D7-1EF1-D942-FB2F755420B8}"/>
              </a:ext>
            </a:extLst>
          </p:cNvPr>
          <p:cNvSpPr txBox="1"/>
          <p:nvPr/>
        </p:nvSpPr>
        <p:spPr>
          <a:xfrm>
            <a:off x="2699792" y="1209554"/>
            <a:ext cx="323107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Functional Postman Testing</a:t>
            </a:r>
          </a:p>
        </p:txBody>
      </p:sp>
    </p:spTree>
    <p:extLst>
      <p:ext uri="{BB962C8B-B14F-4D97-AF65-F5344CB8AC3E}">
        <p14:creationId xmlns:p14="http://schemas.microsoft.com/office/powerpoint/2010/main" val="4139678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b="1" dirty="0">
                <a:latin typeface="Arial Black" pitchFamily="34" charset="0"/>
              </a:rPr>
              <a:t>OUTPUT SCREENSHOTS</a:t>
            </a:r>
          </a:p>
        </p:txBody>
      </p:sp>
      <p:pic>
        <p:nvPicPr>
          <p:cNvPr id="4" name="Picture 3">
            <a:extLst>
              <a:ext uri="{FF2B5EF4-FFF2-40B4-BE49-F238E27FC236}">
                <a16:creationId xmlns:a16="http://schemas.microsoft.com/office/drawing/2014/main" id="{BC33207B-50AB-7E2A-9BD8-EF87F642B5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4616"/>
            <a:ext cx="9144000" cy="4962622"/>
          </a:xfrm>
          <a:prstGeom prst="rect">
            <a:avLst/>
          </a:prstGeom>
        </p:spPr>
      </p:pic>
      <p:sp>
        <p:nvSpPr>
          <p:cNvPr id="5" name="TextBox 4">
            <a:extLst>
              <a:ext uri="{FF2B5EF4-FFF2-40B4-BE49-F238E27FC236}">
                <a16:creationId xmlns:a16="http://schemas.microsoft.com/office/drawing/2014/main" id="{71488152-C5AC-8714-6A03-9784DD0DF3E2}"/>
              </a:ext>
            </a:extLst>
          </p:cNvPr>
          <p:cNvSpPr txBox="1"/>
          <p:nvPr/>
        </p:nvSpPr>
        <p:spPr>
          <a:xfrm>
            <a:off x="2627784" y="1221129"/>
            <a:ext cx="323107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Functional Postman Testing</a:t>
            </a:r>
          </a:p>
        </p:txBody>
      </p:sp>
    </p:spTree>
    <p:extLst>
      <p:ext uri="{BB962C8B-B14F-4D97-AF65-F5344CB8AC3E}">
        <p14:creationId xmlns:p14="http://schemas.microsoft.com/office/powerpoint/2010/main" val="3454134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475656" y="2786995"/>
            <a:ext cx="1905393" cy="400110"/>
          </a:xfrm>
          <a:prstGeom prst="rect">
            <a:avLst/>
          </a:prstGeom>
          <a:noFill/>
        </p:spPr>
        <p:txBody>
          <a:bodyPr wrap="none" rtlCol="0">
            <a:spAutoFit/>
          </a:bodyPr>
          <a:lstStyle/>
          <a:p>
            <a:r>
              <a:rPr lang="en-US" sz="2000" b="1" dirty="0"/>
              <a:t>Restaurant Page</a:t>
            </a:r>
          </a:p>
        </p:txBody>
      </p:sp>
      <p:sp>
        <p:nvSpPr>
          <p:cNvPr id="10" name="TextBox 9"/>
          <p:cNvSpPr txBox="1"/>
          <p:nvPr/>
        </p:nvSpPr>
        <p:spPr>
          <a:xfrm>
            <a:off x="1857356" y="6143644"/>
            <a:ext cx="1239698" cy="400110"/>
          </a:xfrm>
          <a:prstGeom prst="rect">
            <a:avLst/>
          </a:prstGeom>
          <a:noFill/>
        </p:spPr>
        <p:txBody>
          <a:bodyPr wrap="none" rtlCol="0">
            <a:spAutoFit/>
          </a:bodyPr>
          <a:lstStyle/>
          <a:p>
            <a:r>
              <a:rPr lang="en-US" sz="2000" b="1" dirty="0"/>
              <a:t>User Page</a:t>
            </a:r>
          </a:p>
        </p:txBody>
      </p:sp>
      <p:sp>
        <p:nvSpPr>
          <p:cNvPr id="11" name="TextBox 10"/>
          <p:cNvSpPr txBox="1"/>
          <p:nvPr/>
        </p:nvSpPr>
        <p:spPr>
          <a:xfrm>
            <a:off x="5959482" y="2771759"/>
            <a:ext cx="1609800" cy="400110"/>
          </a:xfrm>
          <a:prstGeom prst="rect">
            <a:avLst/>
          </a:prstGeom>
          <a:noFill/>
        </p:spPr>
        <p:txBody>
          <a:bodyPr wrap="none" rtlCol="0">
            <a:spAutoFit/>
          </a:bodyPr>
          <a:lstStyle/>
          <a:p>
            <a:r>
              <a:rPr lang="en-US" sz="2000" b="1" dirty="0"/>
              <a:t>Register Page</a:t>
            </a:r>
          </a:p>
        </p:txBody>
      </p:sp>
      <p:sp>
        <p:nvSpPr>
          <p:cNvPr id="13" name="TextBox 12">
            <a:extLst>
              <a:ext uri="{FF2B5EF4-FFF2-40B4-BE49-F238E27FC236}">
                <a16:creationId xmlns:a16="http://schemas.microsoft.com/office/drawing/2014/main" id="{88CB605C-0872-42FE-98AF-E4EF07571BDD}"/>
              </a:ext>
            </a:extLst>
          </p:cNvPr>
          <p:cNvSpPr txBox="1"/>
          <p:nvPr/>
        </p:nvSpPr>
        <p:spPr>
          <a:xfrm>
            <a:off x="6300192" y="6143644"/>
            <a:ext cx="1459117" cy="400110"/>
          </a:xfrm>
          <a:prstGeom prst="rect">
            <a:avLst/>
          </a:prstGeom>
          <a:noFill/>
        </p:spPr>
        <p:txBody>
          <a:bodyPr wrap="none" rtlCol="0">
            <a:spAutoFit/>
          </a:bodyPr>
          <a:lstStyle/>
          <a:p>
            <a:r>
              <a:rPr lang="en-US" sz="2000" b="1" dirty="0"/>
              <a:t>All Products</a:t>
            </a:r>
          </a:p>
        </p:txBody>
      </p:sp>
      <p:pic>
        <p:nvPicPr>
          <p:cNvPr id="3" name="Picture 2">
            <a:extLst>
              <a:ext uri="{FF2B5EF4-FFF2-40B4-BE49-F238E27FC236}">
                <a16:creationId xmlns:a16="http://schemas.microsoft.com/office/drawing/2014/main" id="{580B5568-9100-B8D2-C575-4219D590472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1" y="48066"/>
            <a:ext cx="4572001" cy="2771758"/>
          </a:xfrm>
          <a:prstGeom prst="rect">
            <a:avLst/>
          </a:prstGeom>
        </p:spPr>
      </p:pic>
      <p:pic>
        <p:nvPicPr>
          <p:cNvPr id="8" name="Picture 7">
            <a:extLst>
              <a:ext uri="{FF2B5EF4-FFF2-40B4-BE49-F238E27FC236}">
                <a16:creationId xmlns:a16="http://schemas.microsoft.com/office/drawing/2014/main" id="{614FF67D-75A3-A41F-206E-08053CB333A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68897" y="53744"/>
            <a:ext cx="4355976" cy="2766080"/>
          </a:xfrm>
          <a:prstGeom prst="rect">
            <a:avLst/>
          </a:prstGeom>
        </p:spPr>
      </p:pic>
      <p:pic>
        <p:nvPicPr>
          <p:cNvPr id="15" name="Picture 14">
            <a:extLst>
              <a:ext uri="{FF2B5EF4-FFF2-40B4-BE49-F238E27FC236}">
                <a16:creationId xmlns:a16="http://schemas.microsoft.com/office/drawing/2014/main" id="{8997FBB7-E736-9718-F1EC-A59EE1C3F1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54" y="3242582"/>
            <a:ext cx="4572000" cy="2901062"/>
          </a:xfrm>
          <a:prstGeom prst="rect">
            <a:avLst/>
          </a:prstGeom>
        </p:spPr>
      </p:pic>
      <p:pic>
        <p:nvPicPr>
          <p:cNvPr id="17" name="Picture 16">
            <a:extLst>
              <a:ext uri="{FF2B5EF4-FFF2-40B4-BE49-F238E27FC236}">
                <a16:creationId xmlns:a16="http://schemas.microsoft.com/office/drawing/2014/main" id="{8BBE5B8E-5DE7-E167-1CE0-974E5AD8C2E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88024" y="3238799"/>
            <a:ext cx="4317722" cy="290106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619672" y="3034900"/>
            <a:ext cx="1849352" cy="400110"/>
          </a:xfrm>
          <a:prstGeom prst="rect">
            <a:avLst/>
          </a:prstGeom>
          <a:noFill/>
        </p:spPr>
        <p:txBody>
          <a:bodyPr wrap="none" rtlCol="0">
            <a:spAutoFit/>
          </a:bodyPr>
          <a:lstStyle/>
          <a:p>
            <a:r>
              <a:rPr lang="en-US" sz="2000" b="1" dirty="0"/>
              <a:t>Italian Products</a:t>
            </a:r>
          </a:p>
        </p:txBody>
      </p:sp>
      <p:sp>
        <p:nvSpPr>
          <p:cNvPr id="21" name="TextBox 20">
            <a:extLst>
              <a:ext uri="{FF2B5EF4-FFF2-40B4-BE49-F238E27FC236}">
                <a16:creationId xmlns:a16="http://schemas.microsoft.com/office/drawing/2014/main" id="{2C20225C-B99E-4F83-B39F-F3710C7E2912}"/>
              </a:ext>
            </a:extLst>
          </p:cNvPr>
          <p:cNvSpPr txBox="1"/>
          <p:nvPr/>
        </p:nvSpPr>
        <p:spPr>
          <a:xfrm>
            <a:off x="5220072" y="2985265"/>
            <a:ext cx="3528392" cy="400110"/>
          </a:xfrm>
          <a:prstGeom prst="rect">
            <a:avLst/>
          </a:prstGeom>
          <a:noFill/>
        </p:spPr>
        <p:txBody>
          <a:bodyPr wrap="square" rtlCol="0">
            <a:spAutoFit/>
          </a:bodyPr>
          <a:lstStyle/>
          <a:p>
            <a:r>
              <a:rPr lang="en-IN" sz="2000" b="1" dirty="0"/>
              <a:t>After adding products to cart</a:t>
            </a:r>
          </a:p>
        </p:txBody>
      </p:sp>
      <p:sp>
        <p:nvSpPr>
          <p:cNvPr id="26" name="TextBox 25">
            <a:extLst>
              <a:ext uri="{FF2B5EF4-FFF2-40B4-BE49-F238E27FC236}">
                <a16:creationId xmlns:a16="http://schemas.microsoft.com/office/drawing/2014/main" id="{705941AF-7E30-43DE-B546-4365608374C4}"/>
              </a:ext>
            </a:extLst>
          </p:cNvPr>
          <p:cNvSpPr txBox="1"/>
          <p:nvPr/>
        </p:nvSpPr>
        <p:spPr>
          <a:xfrm>
            <a:off x="1525163" y="6309320"/>
            <a:ext cx="2110733" cy="400110"/>
          </a:xfrm>
          <a:prstGeom prst="rect">
            <a:avLst/>
          </a:prstGeom>
          <a:noFill/>
        </p:spPr>
        <p:txBody>
          <a:bodyPr wrap="square" rtlCol="0">
            <a:spAutoFit/>
          </a:bodyPr>
          <a:lstStyle/>
          <a:p>
            <a:r>
              <a:rPr lang="en-IN" sz="2000" b="1" dirty="0"/>
              <a:t>Card details </a:t>
            </a:r>
          </a:p>
        </p:txBody>
      </p:sp>
      <p:sp>
        <p:nvSpPr>
          <p:cNvPr id="27" name="TextBox 26">
            <a:extLst>
              <a:ext uri="{FF2B5EF4-FFF2-40B4-BE49-F238E27FC236}">
                <a16:creationId xmlns:a16="http://schemas.microsoft.com/office/drawing/2014/main" id="{5DACB7AD-45CA-4325-BE9D-351EB2375E2F}"/>
              </a:ext>
            </a:extLst>
          </p:cNvPr>
          <p:cNvSpPr txBox="1"/>
          <p:nvPr/>
        </p:nvSpPr>
        <p:spPr>
          <a:xfrm>
            <a:off x="5292079" y="6309320"/>
            <a:ext cx="3780481" cy="400110"/>
          </a:xfrm>
          <a:prstGeom prst="rect">
            <a:avLst/>
          </a:prstGeom>
          <a:noFill/>
        </p:spPr>
        <p:txBody>
          <a:bodyPr wrap="square" rtlCol="0">
            <a:spAutoFit/>
          </a:bodyPr>
          <a:lstStyle/>
          <a:p>
            <a:r>
              <a:rPr lang="en-IN" sz="2000" b="1" dirty="0"/>
              <a:t>After payment order </a:t>
            </a:r>
            <a:r>
              <a:rPr lang="en-IN" sz="2000" b="1" dirty="0" err="1"/>
              <a:t>cofirmed</a:t>
            </a:r>
            <a:endParaRPr lang="en-IN" sz="2000" b="1" dirty="0"/>
          </a:p>
        </p:txBody>
      </p:sp>
      <p:pic>
        <p:nvPicPr>
          <p:cNvPr id="3" name="Picture 2">
            <a:extLst>
              <a:ext uri="{FF2B5EF4-FFF2-40B4-BE49-F238E27FC236}">
                <a16:creationId xmlns:a16="http://schemas.microsoft.com/office/drawing/2014/main" id="{7412FC34-286E-BE48-E9F3-205BA759A8F2}"/>
              </a:ext>
            </a:extLst>
          </p:cNvPr>
          <p:cNvPicPr>
            <a:picLocks noChangeAspect="1"/>
          </p:cNvPicPr>
          <p:nvPr/>
        </p:nvPicPr>
        <p:blipFill>
          <a:blip r:embed="rId2"/>
          <a:stretch>
            <a:fillRect/>
          </a:stretch>
        </p:blipFill>
        <p:spPr>
          <a:xfrm>
            <a:off x="71439" y="179902"/>
            <a:ext cx="4572000" cy="2710654"/>
          </a:xfrm>
          <a:prstGeom prst="rect">
            <a:avLst/>
          </a:prstGeom>
        </p:spPr>
      </p:pic>
      <p:pic>
        <p:nvPicPr>
          <p:cNvPr id="6" name="Picture 5">
            <a:extLst>
              <a:ext uri="{FF2B5EF4-FFF2-40B4-BE49-F238E27FC236}">
                <a16:creationId xmlns:a16="http://schemas.microsoft.com/office/drawing/2014/main" id="{5CB42EE9-B509-909D-7739-07E3906681A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05711" y="145341"/>
            <a:ext cx="4266850" cy="2771108"/>
          </a:xfrm>
          <a:prstGeom prst="rect">
            <a:avLst/>
          </a:prstGeom>
        </p:spPr>
      </p:pic>
      <p:pic>
        <p:nvPicPr>
          <p:cNvPr id="8" name="Picture 7">
            <a:extLst>
              <a:ext uri="{FF2B5EF4-FFF2-40B4-BE49-F238E27FC236}">
                <a16:creationId xmlns:a16="http://schemas.microsoft.com/office/drawing/2014/main" id="{F9CC3F2B-34A6-F215-698B-BDF1A96C38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584" y="3404232"/>
            <a:ext cx="4775127" cy="2786082"/>
          </a:xfrm>
          <a:prstGeom prst="rect">
            <a:avLst/>
          </a:prstGeom>
        </p:spPr>
      </p:pic>
      <p:pic>
        <p:nvPicPr>
          <p:cNvPr id="11" name="Picture 10">
            <a:extLst>
              <a:ext uri="{FF2B5EF4-FFF2-40B4-BE49-F238E27FC236}">
                <a16:creationId xmlns:a16="http://schemas.microsoft.com/office/drawing/2014/main" id="{547BAA73-585F-B22C-871C-DD30900EE50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32041" y="3410224"/>
            <a:ext cx="4140520" cy="277110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043608" y="6237312"/>
            <a:ext cx="2541850" cy="369332"/>
          </a:xfrm>
          <a:prstGeom prst="rect">
            <a:avLst/>
          </a:prstGeom>
          <a:noFill/>
        </p:spPr>
        <p:txBody>
          <a:bodyPr wrap="none" rtlCol="0">
            <a:spAutoFit/>
          </a:bodyPr>
          <a:lstStyle/>
          <a:p>
            <a:r>
              <a:rPr lang="en-US" dirty="0"/>
              <a:t>Admin can add a product</a:t>
            </a:r>
          </a:p>
        </p:txBody>
      </p:sp>
      <p:sp>
        <p:nvSpPr>
          <p:cNvPr id="7" name="TextBox 6"/>
          <p:cNvSpPr txBox="1"/>
          <p:nvPr/>
        </p:nvSpPr>
        <p:spPr>
          <a:xfrm>
            <a:off x="4978505" y="2907797"/>
            <a:ext cx="3999951" cy="369332"/>
          </a:xfrm>
          <a:prstGeom prst="rect">
            <a:avLst/>
          </a:prstGeom>
          <a:noFill/>
        </p:spPr>
        <p:txBody>
          <a:bodyPr wrap="square" rtlCol="0">
            <a:spAutoFit/>
          </a:bodyPr>
          <a:lstStyle/>
          <a:p>
            <a:r>
              <a:rPr lang="en-US" dirty="0"/>
              <a:t>Admin Managing the user transactions</a:t>
            </a:r>
          </a:p>
        </p:txBody>
      </p:sp>
      <p:sp>
        <p:nvSpPr>
          <p:cNvPr id="10" name="TextBox 9">
            <a:extLst>
              <a:ext uri="{FF2B5EF4-FFF2-40B4-BE49-F238E27FC236}">
                <a16:creationId xmlns:a16="http://schemas.microsoft.com/office/drawing/2014/main" id="{031141DD-3DC1-4C03-8C2E-BDC28843765B}"/>
              </a:ext>
            </a:extLst>
          </p:cNvPr>
          <p:cNvSpPr txBox="1"/>
          <p:nvPr/>
        </p:nvSpPr>
        <p:spPr>
          <a:xfrm>
            <a:off x="5617016" y="6237312"/>
            <a:ext cx="3340313" cy="369332"/>
          </a:xfrm>
          <a:prstGeom prst="rect">
            <a:avLst/>
          </a:prstGeom>
          <a:noFill/>
        </p:spPr>
        <p:txBody>
          <a:bodyPr wrap="square" rtlCol="0">
            <a:spAutoFit/>
          </a:bodyPr>
          <a:lstStyle/>
          <a:p>
            <a:r>
              <a:rPr lang="en-IN" dirty="0"/>
              <a:t>Admin managing the users</a:t>
            </a:r>
          </a:p>
        </p:txBody>
      </p:sp>
      <p:pic>
        <p:nvPicPr>
          <p:cNvPr id="12" name="Picture 11">
            <a:extLst>
              <a:ext uri="{FF2B5EF4-FFF2-40B4-BE49-F238E27FC236}">
                <a16:creationId xmlns:a16="http://schemas.microsoft.com/office/drawing/2014/main" id="{0B312A65-ED05-41B4-8118-219B545CA6C0}"/>
              </a:ext>
            </a:extLst>
          </p:cNvPr>
          <p:cNvPicPr>
            <a:picLocks noChangeAspect="1"/>
          </p:cNvPicPr>
          <p:nvPr/>
        </p:nvPicPr>
        <p:blipFill>
          <a:blip r:embed="rId2"/>
          <a:stretch>
            <a:fillRect/>
          </a:stretch>
        </p:blipFill>
        <p:spPr>
          <a:xfrm>
            <a:off x="1835696" y="2857975"/>
            <a:ext cx="1396105" cy="499915"/>
          </a:xfrm>
          <a:prstGeom prst="rect">
            <a:avLst/>
          </a:prstGeom>
        </p:spPr>
      </p:pic>
      <p:pic>
        <p:nvPicPr>
          <p:cNvPr id="5" name="Picture 4">
            <a:extLst>
              <a:ext uri="{FF2B5EF4-FFF2-40B4-BE49-F238E27FC236}">
                <a16:creationId xmlns:a16="http://schemas.microsoft.com/office/drawing/2014/main" id="{2CBA7072-B569-A375-150D-FD97549902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504" y="286657"/>
            <a:ext cx="4680520" cy="2583292"/>
          </a:xfrm>
          <a:prstGeom prst="rect">
            <a:avLst/>
          </a:prstGeom>
        </p:spPr>
      </p:pic>
      <p:pic>
        <p:nvPicPr>
          <p:cNvPr id="13" name="Picture 12">
            <a:extLst>
              <a:ext uri="{FF2B5EF4-FFF2-40B4-BE49-F238E27FC236}">
                <a16:creationId xmlns:a16="http://schemas.microsoft.com/office/drawing/2014/main" id="{7301E90B-6EFC-5878-DA66-25C40280717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64529" y="3357890"/>
            <a:ext cx="4027904" cy="2879422"/>
          </a:xfrm>
          <a:prstGeom prst="rect">
            <a:avLst/>
          </a:prstGeom>
        </p:spPr>
      </p:pic>
      <p:pic>
        <p:nvPicPr>
          <p:cNvPr id="17" name="Picture 16">
            <a:extLst>
              <a:ext uri="{FF2B5EF4-FFF2-40B4-BE49-F238E27FC236}">
                <a16:creationId xmlns:a16="http://schemas.microsoft.com/office/drawing/2014/main" id="{C8D2AC2A-B76B-B211-483D-D88B625262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7504" y="3357890"/>
            <a:ext cx="4680520" cy="2879422"/>
          </a:xfrm>
          <a:prstGeom prst="rect">
            <a:avLst/>
          </a:prstGeom>
        </p:spPr>
      </p:pic>
      <p:pic>
        <p:nvPicPr>
          <p:cNvPr id="19" name="Picture 18">
            <a:extLst>
              <a:ext uri="{FF2B5EF4-FFF2-40B4-BE49-F238E27FC236}">
                <a16:creationId xmlns:a16="http://schemas.microsoft.com/office/drawing/2014/main" id="{4BF6458E-0043-7466-1B2F-BED1B258580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64529" y="281879"/>
            <a:ext cx="4071967" cy="258807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043608" y="6237312"/>
            <a:ext cx="3456384" cy="369332"/>
          </a:xfrm>
          <a:prstGeom prst="rect">
            <a:avLst/>
          </a:prstGeom>
          <a:noFill/>
        </p:spPr>
        <p:txBody>
          <a:bodyPr wrap="square" rtlCol="0">
            <a:spAutoFit/>
          </a:bodyPr>
          <a:lstStyle/>
          <a:p>
            <a:r>
              <a:rPr lang="en-US" dirty="0"/>
              <a:t>User can see his previous orders</a:t>
            </a:r>
          </a:p>
        </p:txBody>
      </p:sp>
      <p:sp>
        <p:nvSpPr>
          <p:cNvPr id="7" name="TextBox 6"/>
          <p:cNvSpPr txBox="1"/>
          <p:nvPr/>
        </p:nvSpPr>
        <p:spPr>
          <a:xfrm>
            <a:off x="5367258" y="2876815"/>
            <a:ext cx="3999951" cy="369332"/>
          </a:xfrm>
          <a:prstGeom prst="rect">
            <a:avLst/>
          </a:prstGeom>
          <a:noFill/>
        </p:spPr>
        <p:txBody>
          <a:bodyPr wrap="square" rtlCol="0">
            <a:spAutoFit/>
          </a:bodyPr>
          <a:lstStyle/>
          <a:p>
            <a:r>
              <a:rPr lang="en-US" dirty="0"/>
              <a:t>Empty cart of the customer </a:t>
            </a:r>
          </a:p>
        </p:txBody>
      </p:sp>
      <p:sp>
        <p:nvSpPr>
          <p:cNvPr id="10" name="TextBox 9">
            <a:extLst>
              <a:ext uri="{FF2B5EF4-FFF2-40B4-BE49-F238E27FC236}">
                <a16:creationId xmlns:a16="http://schemas.microsoft.com/office/drawing/2014/main" id="{031141DD-3DC1-4C03-8C2E-BDC28843765B}"/>
              </a:ext>
            </a:extLst>
          </p:cNvPr>
          <p:cNvSpPr txBox="1"/>
          <p:nvPr/>
        </p:nvSpPr>
        <p:spPr>
          <a:xfrm>
            <a:off x="5617016" y="6237312"/>
            <a:ext cx="3340313" cy="369332"/>
          </a:xfrm>
          <a:prstGeom prst="rect">
            <a:avLst/>
          </a:prstGeom>
          <a:noFill/>
        </p:spPr>
        <p:txBody>
          <a:bodyPr wrap="square" rtlCol="0">
            <a:spAutoFit/>
          </a:bodyPr>
          <a:lstStyle/>
          <a:p>
            <a:r>
              <a:rPr lang="en-IN" dirty="0"/>
              <a:t>Admin can update the details</a:t>
            </a:r>
          </a:p>
        </p:txBody>
      </p:sp>
      <p:pic>
        <p:nvPicPr>
          <p:cNvPr id="3" name="Picture 2">
            <a:extLst>
              <a:ext uri="{FF2B5EF4-FFF2-40B4-BE49-F238E27FC236}">
                <a16:creationId xmlns:a16="http://schemas.microsoft.com/office/drawing/2014/main" id="{B7C08150-FCCC-7AA9-DA89-EC80000C92F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6693"/>
            <a:ext cx="4788024" cy="2773256"/>
          </a:xfrm>
          <a:prstGeom prst="rect">
            <a:avLst/>
          </a:prstGeom>
        </p:spPr>
      </p:pic>
      <p:sp>
        <p:nvSpPr>
          <p:cNvPr id="4" name="TextBox 3">
            <a:extLst>
              <a:ext uri="{FF2B5EF4-FFF2-40B4-BE49-F238E27FC236}">
                <a16:creationId xmlns:a16="http://schemas.microsoft.com/office/drawing/2014/main" id="{FC8DA6D1-7584-7AB3-14F4-863D91393452}"/>
              </a:ext>
            </a:extLst>
          </p:cNvPr>
          <p:cNvSpPr txBox="1"/>
          <p:nvPr/>
        </p:nvSpPr>
        <p:spPr>
          <a:xfrm>
            <a:off x="394036" y="2929253"/>
            <a:ext cx="4321980" cy="369332"/>
          </a:xfrm>
          <a:prstGeom prst="rect">
            <a:avLst/>
          </a:prstGeom>
          <a:noFill/>
        </p:spPr>
        <p:txBody>
          <a:bodyPr wrap="square" rtlCol="0">
            <a:spAutoFit/>
          </a:bodyPr>
          <a:lstStyle/>
          <a:p>
            <a:r>
              <a:rPr lang="en-US" dirty="0"/>
              <a:t>Admin Managing the each user transactions</a:t>
            </a:r>
          </a:p>
        </p:txBody>
      </p:sp>
      <p:pic>
        <p:nvPicPr>
          <p:cNvPr id="9" name="Picture 8">
            <a:extLst>
              <a:ext uri="{FF2B5EF4-FFF2-40B4-BE49-F238E27FC236}">
                <a16:creationId xmlns:a16="http://schemas.microsoft.com/office/drawing/2014/main" id="{63F75191-8DC4-A979-1FC9-D7C85308959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87881" y="134567"/>
            <a:ext cx="4025857" cy="2788219"/>
          </a:xfrm>
          <a:prstGeom prst="rect">
            <a:avLst/>
          </a:prstGeom>
        </p:spPr>
      </p:pic>
      <p:pic>
        <p:nvPicPr>
          <p:cNvPr id="14" name="Picture 13">
            <a:extLst>
              <a:ext uri="{FF2B5EF4-FFF2-40B4-BE49-F238E27FC236}">
                <a16:creationId xmlns:a16="http://schemas.microsoft.com/office/drawing/2014/main" id="{D12C1E44-1277-4E8B-CAEC-88797FFEF2D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1401" y="3357890"/>
            <a:ext cx="4788024" cy="2879422"/>
          </a:xfrm>
          <a:prstGeom prst="rect">
            <a:avLst/>
          </a:prstGeom>
        </p:spPr>
      </p:pic>
      <p:pic>
        <p:nvPicPr>
          <p:cNvPr id="16" name="Picture 15">
            <a:extLst>
              <a:ext uri="{FF2B5EF4-FFF2-40B4-BE49-F238E27FC236}">
                <a16:creationId xmlns:a16="http://schemas.microsoft.com/office/drawing/2014/main" id="{2FEE9913-9E0F-E19B-2ACD-293E0E7A745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13787" y="3386738"/>
            <a:ext cx="3999951" cy="2850574"/>
          </a:xfrm>
          <a:prstGeom prst="rect">
            <a:avLst/>
          </a:prstGeom>
        </p:spPr>
      </p:pic>
    </p:spTree>
    <p:extLst>
      <p:ext uri="{BB962C8B-B14F-4D97-AF65-F5344CB8AC3E}">
        <p14:creationId xmlns:p14="http://schemas.microsoft.com/office/powerpoint/2010/main" val="3150773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b="1" dirty="0">
                <a:latin typeface="Arial Black" pitchFamily="34" charset="0"/>
              </a:rPr>
              <a:t>CONCLUSION</a:t>
            </a: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An online food ordering system is developed where the customers can make an order for the food and avoid the hassles of waiting for the order to be taken by the waiter. </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Using the application, the end users register online, read the E-menu card, and select the food from the E-menu card to order food online. Once the customer selects the required food item the chef will be able to see the results on the screen and start processing the food.</a:t>
            </a:r>
          </a:p>
          <a:p>
            <a:pPr>
              <a:buFont typeface="Wingdings" panose="05000000000000000000" pitchFamily="2" charset="2"/>
              <a:buChar char="§"/>
            </a:pPr>
            <a:r>
              <a:rPr lang="en-IN" sz="2400" dirty="0">
                <a:latin typeface="Times New Roman" panose="02020603050405020304" pitchFamily="18" charset="0"/>
                <a:cs typeface="Times New Roman" panose="02020603050405020304" pitchFamily="18" charset="0"/>
              </a:rPr>
              <a:t>To provide a bug-free Online Food Delivery system to Users as well as Admin. The main objective is here to provide a nice and secure platform for Ordering </a:t>
            </a:r>
            <a:r>
              <a:rPr lang="en-IN" sz="2400" dirty="0" err="1">
                <a:latin typeface="Times New Roman" panose="02020603050405020304" pitchFamily="18" charset="0"/>
                <a:cs typeface="Times New Roman" panose="02020603050405020304" pitchFamily="18" charset="0"/>
              </a:rPr>
              <a:t>Food.To</a:t>
            </a:r>
            <a:r>
              <a:rPr lang="en-IN" sz="2400" dirty="0">
                <a:latin typeface="Times New Roman" panose="02020603050405020304" pitchFamily="18" charset="0"/>
                <a:cs typeface="Times New Roman" panose="02020603050405020304" pitchFamily="18" charset="0"/>
              </a:rPr>
              <a:t> maintain the records of Products, Categories available into the system.</a:t>
            </a:r>
            <a:endParaRPr lang="en-US" sz="2400" dirty="0">
              <a:latin typeface="Times New Roman" panose="02020603050405020304" pitchFamily="18" charset="0"/>
              <a:cs typeface="Times New Roman" panose="02020603050405020304" pitchFamily="18" charset="0"/>
            </a:endParaRPr>
          </a:p>
          <a:p>
            <a:endParaRPr lang="en-US" sz="2000" dirty="0">
              <a:cs typeface="Times New Roman"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857496"/>
            <a:ext cx="9144000" cy="1143000"/>
          </a:xfrm>
          <a:solidFill>
            <a:schemeClr val="bg2"/>
          </a:solidFill>
        </p:spPr>
        <p:txBody>
          <a:bodyPr/>
          <a:lstStyle/>
          <a:p>
            <a:r>
              <a:rPr lang="en-US" b="1" dirty="0">
                <a:latin typeface="Arial Black" pitchFamily="34" charset="0"/>
              </a:rPr>
              <a:t>THANK YOU</a:t>
            </a:r>
          </a:p>
        </p:txBody>
      </p:sp>
      <p:sp>
        <p:nvSpPr>
          <p:cNvPr id="3" name="TextBox 2">
            <a:extLst>
              <a:ext uri="{FF2B5EF4-FFF2-40B4-BE49-F238E27FC236}">
                <a16:creationId xmlns:a16="http://schemas.microsoft.com/office/drawing/2014/main" id="{536253F9-7561-B3AE-D386-BFE1957E90AE}"/>
              </a:ext>
            </a:extLst>
          </p:cNvPr>
          <p:cNvSpPr txBox="1"/>
          <p:nvPr/>
        </p:nvSpPr>
        <p:spPr>
          <a:xfrm>
            <a:off x="3923928" y="3717032"/>
            <a:ext cx="3999951" cy="369332"/>
          </a:xfrm>
          <a:prstGeom prst="rect">
            <a:avLst/>
          </a:prstGeom>
          <a:noFill/>
        </p:spPr>
        <p:txBody>
          <a:bodyPr wrap="square" rtlCol="0">
            <a:spAutoFit/>
          </a:bodyPr>
          <a:lstStyle/>
          <a:p>
            <a:r>
              <a:rPr lang="en-US" b="1" dirty="0" err="1">
                <a:latin typeface="Times New Roman" panose="02020603050405020304" pitchFamily="18" charset="0"/>
                <a:cs typeface="Times New Roman" panose="02020603050405020304" pitchFamily="18" charset="0"/>
              </a:rPr>
              <a:t>Team:Meal</a:t>
            </a:r>
            <a:r>
              <a:rPr lang="en-US" b="1" dirty="0">
                <a:latin typeface="Times New Roman" panose="02020603050405020304" pitchFamily="18" charset="0"/>
                <a:cs typeface="Times New Roman" panose="02020603050405020304" pitchFamily="18" charset="0"/>
              </a:rPr>
              <a:t> Monkey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35741" y="1988840"/>
            <a:ext cx="8472518" cy="5340369"/>
          </a:xfrm>
        </p:spPr>
        <p:txBody>
          <a:bodyPr>
            <a:normAutofit/>
          </a:bodyPr>
          <a:lstStyle/>
          <a:p>
            <a:pPr>
              <a:buAutoNum type="arabicPeriod"/>
            </a:pPr>
            <a:r>
              <a:rPr lang="en-IN" b="0" i="0" dirty="0">
                <a:solidFill>
                  <a:srgbClr val="000000"/>
                </a:solidFill>
                <a:effectLst/>
                <a:latin typeface="Times New Roman" panose="02020603050405020304" pitchFamily="18" charset="0"/>
                <a:cs typeface="Times New Roman" panose="02020603050405020304" pitchFamily="18" charset="0"/>
              </a:rPr>
              <a:t>Deepika R</a:t>
            </a:r>
            <a:r>
              <a:rPr lang="en-US" sz="2000" dirty="0">
                <a:latin typeface="Times New Roman" panose="02020603050405020304" pitchFamily="18" charset="0"/>
                <a:cs typeface="Times New Roman" panose="02020603050405020304" pitchFamily="18" charset="0"/>
              </a:rPr>
              <a:t>				- </a:t>
            </a:r>
            <a:r>
              <a:rPr lang="en-IN" b="0" i="0" dirty="0">
                <a:solidFill>
                  <a:srgbClr val="000000"/>
                </a:solidFill>
                <a:effectLst/>
                <a:latin typeface="Times New Roman" panose="02020603050405020304" pitchFamily="18" charset="0"/>
                <a:cs typeface="Times New Roman" panose="02020603050405020304" pitchFamily="18" charset="0"/>
              </a:rPr>
              <a:t>2563626</a:t>
            </a:r>
            <a:endParaRPr lang="en-US" sz="2000" dirty="0">
              <a:latin typeface="Times New Roman" panose="02020603050405020304" pitchFamily="18" charset="0"/>
              <a:cs typeface="Times New Roman" panose="02020603050405020304" pitchFamily="18" charset="0"/>
            </a:endParaRPr>
          </a:p>
          <a:p>
            <a:pPr>
              <a:buFont typeface="Arial" pitchFamily="34" charset="0"/>
              <a:buAutoNum type="arabicPeriod"/>
            </a:pPr>
            <a:r>
              <a:rPr lang="en-IN" b="0" i="0" dirty="0" err="1">
                <a:solidFill>
                  <a:srgbClr val="000000"/>
                </a:solidFill>
                <a:effectLst/>
                <a:latin typeface="Times New Roman" panose="02020603050405020304" pitchFamily="18" charset="0"/>
                <a:cs typeface="Times New Roman" panose="02020603050405020304" pitchFamily="18" charset="0"/>
              </a:rPr>
              <a:t>Ranganayaki</a:t>
            </a:r>
            <a:r>
              <a:rPr lang="en-IN" b="0" i="0" dirty="0">
                <a:solidFill>
                  <a:srgbClr val="000000"/>
                </a:solidFill>
                <a:effectLst/>
                <a:latin typeface="Times New Roman" panose="02020603050405020304" pitchFamily="18" charset="0"/>
                <a:cs typeface="Times New Roman" panose="02020603050405020304" pitchFamily="18" charset="0"/>
              </a:rPr>
              <a:t> </a:t>
            </a:r>
            <a:r>
              <a:rPr lang="en-IN" b="0" i="0" dirty="0" err="1">
                <a:solidFill>
                  <a:srgbClr val="000000"/>
                </a:solidFill>
                <a:effectLst/>
                <a:latin typeface="Times New Roman" panose="02020603050405020304" pitchFamily="18" charset="0"/>
                <a:cs typeface="Times New Roman" panose="02020603050405020304" pitchFamily="18" charset="0"/>
              </a:rPr>
              <a:t>Palanisamy</a:t>
            </a:r>
            <a:r>
              <a:rPr lang="en-IN" sz="2000" b="0" i="0" u="none" strike="noStrike" kern="1200" dirty="0">
                <a:solidFill>
                  <a:srgbClr val="000000"/>
                </a:solidFill>
                <a:effectLst/>
                <a:latin typeface="Times New Roman" panose="02020603050405020304" pitchFamily="18" charset="0"/>
                <a:cs typeface="Times New Roman" panose="02020603050405020304" pitchFamily="18" charset="0"/>
              </a:rPr>
              <a:t>		-</a:t>
            </a:r>
            <a:r>
              <a:rPr lang="en-IN" b="0" i="0" dirty="0">
                <a:solidFill>
                  <a:srgbClr val="000000"/>
                </a:solidFill>
                <a:effectLst/>
                <a:latin typeface="Times New Roman" panose="02020603050405020304" pitchFamily="18" charset="0"/>
                <a:cs typeface="Times New Roman" panose="02020603050405020304" pitchFamily="18" charset="0"/>
              </a:rPr>
              <a:t>2563364</a:t>
            </a:r>
            <a:r>
              <a:rPr lang="en-IN" sz="2000" b="0" i="0" u="none" strike="noStrike" kern="1200" dirty="0">
                <a:solidFill>
                  <a:srgbClr val="000000"/>
                </a:solidFill>
                <a:effectLst/>
                <a:latin typeface="Times New Roman" panose="02020603050405020304" pitchFamily="18" charset="0"/>
                <a:cs typeface="Times New Roman" panose="02020603050405020304" pitchFamily="18" charset="0"/>
              </a:rPr>
              <a:t>                    </a:t>
            </a:r>
          </a:p>
          <a:p>
            <a:pPr>
              <a:buAutoNum type="arabicPeriod"/>
            </a:pPr>
            <a:r>
              <a:rPr lang="en-IN" b="0" i="0" dirty="0" err="1">
                <a:solidFill>
                  <a:srgbClr val="000000"/>
                </a:solidFill>
                <a:effectLst/>
                <a:latin typeface="Times New Roman" panose="02020603050405020304" pitchFamily="18" charset="0"/>
                <a:cs typeface="Times New Roman" panose="02020603050405020304" pitchFamily="18" charset="0"/>
              </a:rPr>
              <a:t>Lakkasani</a:t>
            </a:r>
            <a:r>
              <a:rPr lang="en-IN" b="0" i="0" dirty="0">
                <a:solidFill>
                  <a:srgbClr val="000000"/>
                </a:solidFill>
                <a:effectLst/>
                <a:latin typeface="Times New Roman" panose="02020603050405020304" pitchFamily="18" charset="0"/>
                <a:cs typeface="Times New Roman" panose="02020603050405020304" pitchFamily="18" charset="0"/>
              </a:rPr>
              <a:t> Ramesh Reddy</a:t>
            </a:r>
            <a:r>
              <a:rPr lang="en-IN" sz="2000" b="0" i="0" u="none" strike="noStrike" kern="1200" dirty="0">
                <a:solidFill>
                  <a:srgbClr val="000000"/>
                </a:solidFill>
                <a:effectLst/>
                <a:latin typeface="Times New Roman" panose="02020603050405020304" pitchFamily="18" charset="0"/>
                <a:cs typeface="Times New Roman" panose="02020603050405020304" pitchFamily="18" charset="0"/>
              </a:rPr>
              <a:t>		-</a:t>
            </a:r>
            <a:r>
              <a:rPr lang="en-IN" b="0" i="0" dirty="0">
                <a:solidFill>
                  <a:srgbClr val="000000"/>
                </a:solidFill>
                <a:effectLst/>
                <a:latin typeface="Times New Roman" panose="02020603050405020304" pitchFamily="18" charset="0"/>
                <a:cs typeface="Times New Roman" panose="02020603050405020304" pitchFamily="18" charset="0"/>
              </a:rPr>
              <a:t>2563892</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p>
            <a:pPr>
              <a:buAutoNum type="arabicPeriod"/>
            </a:pPr>
            <a:r>
              <a:rPr lang="en-IN" b="0" i="0" dirty="0">
                <a:solidFill>
                  <a:srgbClr val="000000"/>
                </a:solidFill>
                <a:effectLst/>
                <a:latin typeface="Times New Roman" panose="02020603050405020304" pitchFamily="18" charset="0"/>
                <a:cs typeface="Times New Roman" panose="02020603050405020304" pitchFamily="18" charset="0"/>
              </a:rPr>
              <a:t>B Bharath Reddy</a:t>
            </a:r>
            <a:r>
              <a:rPr lang="en-IN" sz="2000" b="0" i="0" u="none" strike="noStrike" kern="1200" dirty="0">
                <a:solidFill>
                  <a:srgbClr val="000000"/>
                </a:solidFill>
                <a:effectLst/>
                <a:latin typeface="Times New Roman" panose="02020603050405020304" pitchFamily="18" charset="0"/>
                <a:cs typeface="Times New Roman" panose="02020603050405020304" pitchFamily="18" charset="0"/>
              </a:rPr>
              <a:t>			-</a:t>
            </a:r>
            <a:r>
              <a:rPr lang="en-IN" b="0" i="0" dirty="0">
                <a:solidFill>
                  <a:srgbClr val="000000"/>
                </a:solidFill>
                <a:effectLst/>
                <a:latin typeface="Times New Roman" panose="02020603050405020304" pitchFamily="18" charset="0"/>
                <a:cs typeface="Times New Roman" panose="02020603050405020304" pitchFamily="18" charset="0"/>
              </a:rPr>
              <a:t>2563149</a:t>
            </a:r>
            <a:endParaRPr lang="en-IN" sz="2000" dirty="0">
              <a:latin typeface="Times New Roman" panose="02020603050405020304" pitchFamily="18" charset="0"/>
              <a:cs typeface="Times New Roman" panose="02020603050405020304" pitchFamily="18" charset="0"/>
            </a:endParaRPr>
          </a:p>
          <a:p>
            <a:pPr>
              <a:buAutoNum type="arabicPeriod"/>
            </a:pPr>
            <a:r>
              <a:rPr lang="en-IN" b="0" i="0" dirty="0">
                <a:solidFill>
                  <a:srgbClr val="000000"/>
                </a:solidFill>
                <a:effectLst/>
                <a:latin typeface="Times New Roman" panose="02020603050405020304" pitchFamily="18" charset="0"/>
                <a:cs typeface="Times New Roman" panose="02020603050405020304" pitchFamily="18" charset="0"/>
              </a:rPr>
              <a:t>Hemant Singh </a:t>
            </a:r>
            <a:r>
              <a:rPr lang="en-IN" b="0" i="0" dirty="0" err="1">
                <a:solidFill>
                  <a:srgbClr val="000000"/>
                </a:solidFill>
                <a:effectLst/>
                <a:latin typeface="Times New Roman" panose="02020603050405020304" pitchFamily="18" charset="0"/>
                <a:cs typeface="Times New Roman" panose="02020603050405020304" pitchFamily="18" charset="0"/>
              </a:rPr>
              <a:t>Rajpurohit</a:t>
            </a:r>
            <a:r>
              <a:rPr lang="en-IN" sz="2000" b="0" i="0" u="none" strike="noStrike" kern="1200" dirty="0">
                <a:solidFill>
                  <a:srgbClr val="000000"/>
                </a:solidFill>
                <a:effectLst/>
                <a:latin typeface="Times New Roman" panose="02020603050405020304" pitchFamily="18" charset="0"/>
                <a:cs typeface="Times New Roman" panose="02020603050405020304" pitchFamily="18" charset="0"/>
              </a:rPr>
              <a:t>		-</a:t>
            </a:r>
            <a:r>
              <a:rPr lang="en-IN" b="0" i="0" dirty="0">
                <a:solidFill>
                  <a:srgbClr val="000000"/>
                </a:solidFill>
                <a:effectLst/>
                <a:latin typeface="Times New Roman" panose="02020603050405020304" pitchFamily="18" charset="0"/>
                <a:cs typeface="Times New Roman" panose="02020603050405020304" pitchFamily="18" charset="0"/>
              </a:rPr>
              <a:t>2563052</a:t>
            </a:r>
            <a:endParaRPr lang="en-US" sz="2000" dirty="0">
              <a:latin typeface="Times New Roman" panose="02020603050405020304" pitchFamily="18" charset="0"/>
              <a:cs typeface="Times New Roman" panose="02020603050405020304" pitchFamily="18" charset="0"/>
            </a:endParaRPr>
          </a:p>
          <a:p>
            <a:pPr>
              <a:buAutoNum type="arabicPeriod"/>
            </a:pPr>
            <a:r>
              <a:rPr lang="en-IN" b="0" i="0" dirty="0" err="1">
                <a:solidFill>
                  <a:srgbClr val="000000"/>
                </a:solidFill>
                <a:effectLst/>
                <a:latin typeface="Times New Roman" panose="02020603050405020304" pitchFamily="18" charset="0"/>
                <a:cs typeface="Times New Roman" panose="02020603050405020304" pitchFamily="18" charset="0"/>
              </a:rPr>
              <a:t>Mallem</a:t>
            </a:r>
            <a:r>
              <a:rPr lang="en-IN" b="0" i="0" dirty="0">
                <a:solidFill>
                  <a:srgbClr val="000000"/>
                </a:solidFill>
                <a:effectLst/>
                <a:latin typeface="Times New Roman" panose="02020603050405020304" pitchFamily="18" charset="0"/>
                <a:cs typeface="Times New Roman" panose="02020603050405020304" pitchFamily="18" charset="0"/>
              </a:rPr>
              <a:t> </a:t>
            </a:r>
            <a:r>
              <a:rPr lang="en-IN" b="0" i="0" dirty="0" err="1">
                <a:solidFill>
                  <a:srgbClr val="000000"/>
                </a:solidFill>
                <a:effectLst/>
                <a:latin typeface="Times New Roman" panose="02020603050405020304" pitchFamily="18" charset="0"/>
                <a:cs typeface="Times New Roman" panose="02020603050405020304" pitchFamily="18" charset="0"/>
              </a:rPr>
              <a:t>Sivateja</a:t>
            </a:r>
            <a:r>
              <a:rPr lang="en-IN" b="0" i="0" dirty="0">
                <a:solidFill>
                  <a:srgbClr val="000000"/>
                </a:solidFill>
                <a:effectLst/>
                <a:latin typeface="Times New Roman" panose="02020603050405020304" pitchFamily="18" charset="0"/>
                <a:cs typeface="Times New Roman" panose="02020603050405020304" pitchFamily="18" charset="0"/>
              </a:rPr>
              <a:t> Kumar		</a:t>
            </a:r>
            <a:r>
              <a:rPr lang="en-US" b="0" i="0" dirty="0">
                <a:solidFill>
                  <a:srgbClr val="000000"/>
                </a:solidFill>
                <a:effectLst/>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 </a:t>
            </a:r>
            <a:r>
              <a:rPr lang="en-IN" b="0" i="0" dirty="0">
                <a:solidFill>
                  <a:srgbClr val="000000"/>
                </a:solidFill>
                <a:effectLst/>
                <a:latin typeface="Times New Roman" panose="02020603050405020304" pitchFamily="18" charset="0"/>
                <a:cs typeface="Times New Roman" panose="02020603050405020304" pitchFamily="18" charset="0"/>
              </a:rPr>
              <a:t>2564343</a:t>
            </a:r>
            <a:endParaRPr lang="en-US" sz="2000" dirty="0">
              <a:latin typeface="Times New Roman" panose="02020603050405020304" pitchFamily="18" charset="0"/>
              <a:cs typeface="Times New Roman" panose="02020603050405020304" pitchFamily="18" charset="0"/>
            </a:endParaRPr>
          </a:p>
          <a:p>
            <a:pPr>
              <a:buFontTx/>
              <a:buAutoNum type="arabicPeriod"/>
            </a:pPr>
            <a:endParaRPr lang="en-US" sz="2000" dirty="0"/>
          </a:p>
          <a:p>
            <a:endParaRPr lang="en-US" dirty="0"/>
          </a:p>
        </p:txBody>
      </p:sp>
      <p:sp>
        <p:nvSpPr>
          <p:cNvPr id="4" name="Rectangle 3"/>
          <p:cNvSpPr/>
          <p:nvPr/>
        </p:nvSpPr>
        <p:spPr>
          <a:xfrm>
            <a:off x="0" y="0"/>
            <a:ext cx="9144000" cy="707886"/>
          </a:xfrm>
          <a:prstGeom prst="rect">
            <a:avLst/>
          </a:prstGeom>
          <a:solidFill>
            <a:schemeClr val="bg2"/>
          </a:solidFill>
        </p:spPr>
        <p:txBody>
          <a:bodyPr wrap="square">
            <a:spAutoFit/>
          </a:bodyPr>
          <a:lstStyle/>
          <a:p>
            <a:r>
              <a:rPr lang="en-US" sz="4000" b="1" dirty="0">
                <a:latin typeface="Arial Black" pitchFamily="34" charset="0"/>
              </a:rPr>
              <a:t>         PROJECT MEMBERS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a:ln>
            <a:solidFill>
              <a:schemeClr val="bg2">
                <a:lumMod val="50000"/>
              </a:schemeClr>
            </a:solidFill>
          </a:ln>
        </p:spPr>
        <p:txBody>
          <a:bodyPr/>
          <a:lstStyle/>
          <a:p>
            <a:pPr algn="l"/>
            <a:r>
              <a:rPr lang="en-US" b="1" dirty="0">
                <a:solidFill>
                  <a:schemeClr val="accent4"/>
                </a:solidFill>
                <a:latin typeface="Algerian" pitchFamily="82" charset="0"/>
                <a:cs typeface="Arial" pitchFamily="34" charset="0"/>
              </a:rPr>
              <a:t>                   </a:t>
            </a:r>
            <a:r>
              <a:rPr lang="en-US" sz="4000" dirty="0">
                <a:latin typeface="Arial Black" pitchFamily="34" charset="0"/>
                <a:cs typeface="Arial" pitchFamily="34" charset="0"/>
              </a:rPr>
              <a:t>ABSTRACT</a:t>
            </a:r>
            <a:r>
              <a:rPr lang="en-US" b="1" dirty="0"/>
              <a:t> </a:t>
            </a:r>
          </a:p>
        </p:txBody>
      </p:sp>
      <p:sp>
        <p:nvSpPr>
          <p:cNvPr id="3" name="Content Placeholder 2"/>
          <p:cNvSpPr>
            <a:spLocks noGrp="1"/>
          </p:cNvSpPr>
          <p:nvPr>
            <p:ph idx="1"/>
          </p:nvPr>
        </p:nvSpPr>
        <p:spPr>
          <a:xfrm>
            <a:off x="33940" y="2564904"/>
            <a:ext cx="9144000" cy="4525963"/>
          </a:xfrm>
        </p:spPr>
        <p:txBody>
          <a:bodyPr>
            <a:normAutofit/>
          </a:bodyPr>
          <a:lstStyle/>
          <a:p>
            <a:pPr>
              <a:buFont typeface="Wingdings" panose="05000000000000000000" pitchFamily="2" charset="2"/>
              <a:buChar char="Ø"/>
            </a:pPr>
            <a:r>
              <a:rPr lang="en-US" sz="2600" b="1" dirty="0">
                <a:latin typeface="Times New Roman" panose="02020603050405020304" pitchFamily="18" charset="0"/>
                <a:cs typeface="Times New Roman" panose="02020603050405020304" pitchFamily="18" charset="0"/>
              </a:rPr>
              <a:t>ONLINE FOOD ORDER SYSTEM </a:t>
            </a:r>
            <a:r>
              <a:rPr lang="en-US" sz="2600" dirty="0">
                <a:latin typeface="Times New Roman" panose="02020603050405020304" pitchFamily="18" charset="0"/>
                <a:cs typeface="Times New Roman" panose="02020603050405020304" pitchFamily="18" charset="0"/>
              </a:rPr>
              <a:t>is a website designed primarily for use in the food delivery industry. </a:t>
            </a:r>
          </a:p>
          <a:p>
            <a:pPr>
              <a:buFont typeface="Wingdings" panose="05000000000000000000" pitchFamily="2" charset="2"/>
              <a:buChar char="Ø"/>
            </a:pPr>
            <a:endParaRPr lang="en-US"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This system will allow hotels and restaurants to increase the scope of business by reducing the labor cost involved.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dirty="0">
                <a:latin typeface="Arial Black" pitchFamily="34" charset="0"/>
              </a:rPr>
              <a:t>INTRODUCTION</a:t>
            </a:r>
          </a:p>
        </p:txBody>
      </p:sp>
      <p:sp>
        <p:nvSpPr>
          <p:cNvPr id="3" name="Content Placeholder 2"/>
          <p:cNvSpPr>
            <a:spLocks noGrp="1"/>
          </p:cNvSpPr>
          <p:nvPr>
            <p:ph idx="1"/>
          </p:nvPr>
        </p:nvSpPr>
        <p:spPr>
          <a:xfrm>
            <a:off x="17025" y="2564904"/>
            <a:ext cx="9144000" cy="4525963"/>
          </a:xfrm>
        </p:spPr>
        <p:txBody>
          <a:bodyPr>
            <a:normAutofit/>
          </a:bodyPr>
          <a:lstStyle/>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Meal Monkey is an online food delivery web application for ordering food items of different cuisines from a restaurant. </a:t>
            </a:r>
          </a:p>
          <a:p>
            <a:pPr>
              <a:buFont typeface="Wingdings" panose="05000000000000000000" pitchFamily="2" charset="2"/>
              <a:buChar char="Ø"/>
            </a:pPr>
            <a:endParaRPr lang="en-US"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Meal Monkey is a restaurant chain that delivers food items of different cuisines at affordable prices. </a:t>
            </a:r>
          </a:p>
          <a:p>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dirty="0">
                <a:latin typeface="Arial Black" pitchFamily="34" charset="0"/>
              </a:rPr>
              <a:t>TECHNOLOGY USED</a:t>
            </a:r>
          </a:p>
        </p:txBody>
      </p:sp>
      <p:sp>
        <p:nvSpPr>
          <p:cNvPr id="3" name="Content Placeholder 2"/>
          <p:cNvSpPr>
            <a:spLocks noGrp="1"/>
          </p:cNvSpPr>
          <p:nvPr>
            <p:ph idx="1"/>
          </p:nvPr>
        </p:nvSpPr>
        <p:spPr>
          <a:xfrm>
            <a:off x="142844" y="2060848"/>
            <a:ext cx="8858312" cy="4525963"/>
          </a:xfrm>
        </p:spPr>
        <p:txBody>
          <a:bodyPr>
            <a:normAutofit/>
          </a:bodyPr>
          <a:lstStyle/>
          <a:p>
            <a:r>
              <a:rPr lang="en-US" b="1" dirty="0"/>
              <a:t>Front End:                                   </a:t>
            </a:r>
          </a:p>
          <a:p>
            <a:pPr>
              <a:buFont typeface="Wingdings" pitchFamily="2" charset="2"/>
              <a:buChar char="Ø"/>
            </a:pPr>
            <a:r>
              <a:rPr lang="en-US" sz="2400" dirty="0"/>
              <a:t>HTML,CSS3 and Bootstrap4.</a:t>
            </a:r>
          </a:p>
          <a:p>
            <a:pPr>
              <a:buFont typeface="Wingdings" pitchFamily="2" charset="2"/>
              <a:buChar char="Ø"/>
            </a:pPr>
            <a:r>
              <a:rPr lang="en-US" sz="2400" dirty="0"/>
              <a:t>TypeScript: Angular/NodeJS.</a:t>
            </a:r>
          </a:p>
          <a:p>
            <a:pPr>
              <a:buFont typeface="Wingdings" pitchFamily="2" charset="2"/>
              <a:buChar char="Ø"/>
            </a:pPr>
            <a:r>
              <a:rPr lang="en-US" sz="2400" dirty="0" err="1"/>
              <a:t>Git</a:t>
            </a:r>
            <a:r>
              <a:rPr lang="en-US" sz="2400" dirty="0"/>
              <a:t>.</a:t>
            </a:r>
          </a:p>
          <a:p>
            <a:pPr>
              <a:buFont typeface="Wingdings" pitchFamily="2" charset="2"/>
              <a:buChar char="Ø"/>
            </a:pPr>
            <a:r>
              <a:rPr lang="en-US" sz="2400" dirty="0" err="1"/>
              <a:t>GitHub</a:t>
            </a:r>
            <a:r>
              <a:rPr lang="en-US" sz="2400" dirty="0"/>
              <a:t>.</a:t>
            </a:r>
          </a:p>
          <a:p>
            <a:pPr>
              <a:buNone/>
            </a:pPr>
            <a:endParaRPr lang="en-US" sz="2400" dirty="0"/>
          </a:p>
          <a:p>
            <a:r>
              <a:rPr lang="en-US" b="1" dirty="0"/>
              <a:t>Back End: </a:t>
            </a:r>
          </a:p>
          <a:p>
            <a:pPr>
              <a:buFont typeface="Wingdings" pitchFamily="2" charset="2"/>
              <a:buChar char="Ø"/>
            </a:pPr>
            <a:r>
              <a:rPr lang="en-US" sz="2400" dirty="0"/>
              <a:t>Spring Boot , Hibernate , </a:t>
            </a:r>
            <a:r>
              <a:rPr lang="en-US" sz="2400" dirty="0" err="1"/>
              <a:t>MySQL</a:t>
            </a:r>
            <a:r>
              <a:rPr lang="en-US" sz="2400" dirty="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dirty="0">
                <a:latin typeface="Arial Black" pitchFamily="34" charset="0"/>
              </a:rPr>
              <a:t>ENVIRONMENT</a:t>
            </a:r>
          </a:p>
        </p:txBody>
      </p:sp>
      <p:sp>
        <p:nvSpPr>
          <p:cNvPr id="3" name="Content Placeholder 2"/>
          <p:cNvSpPr>
            <a:spLocks noGrp="1"/>
          </p:cNvSpPr>
          <p:nvPr>
            <p:ph idx="1"/>
          </p:nvPr>
        </p:nvSpPr>
        <p:spPr>
          <a:xfrm>
            <a:off x="539552" y="2060848"/>
            <a:ext cx="7543801" cy="4023360"/>
          </a:xfrm>
        </p:spPr>
        <p:txBody>
          <a:bodyPr>
            <a:normAutofit/>
          </a:bodyPr>
          <a:lstStyle/>
          <a:p>
            <a:pPr algn="just">
              <a:lnSpc>
                <a:spcPct val="100000"/>
              </a:lnSpc>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The system will be developed on any Windows OS machine using J2EE, Hibernate, and Spring.</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 Intel hardware machine </a:t>
            </a: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Server – Apache Tomcat 8 </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Database – My SQL  </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Node Version</a:t>
            </a:r>
            <a:endParaRPr lang="en-US" sz="20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Angular CLI   </a:t>
            </a: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JDK </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ea typeface="+mn-lt"/>
              <a:cs typeface="Times New Roman" panose="02020603050405020304" pitchFamily="18" charset="0"/>
            </a:endParaRPr>
          </a:p>
          <a:p>
            <a:pPr algn="just">
              <a:buFont typeface="Wingdings" panose="05000000000000000000" pitchFamily="2" charset="2"/>
              <a:buChar char="§"/>
            </a:pPr>
            <a:r>
              <a:rPr lang="en-US" sz="2000" dirty="0">
                <a:latin typeface="Times New Roman" panose="02020603050405020304" pitchFamily="18" charset="0"/>
                <a:ea typeface="+mn-lt"/>
                <a:cs typeface="Times New Roman" panose="02020603050405020304" pitchFamily="18" charset="0"/>
              </a:rPr>
              <a:t>Eclipse IDE or Spring Tool Suite</a:t>
            </a:r>
            <a:r>
              <a:rPr lang="en-IN" sz="2000" dirty="0">
                <a:latin typeface="Times New Roman" panose="02020603050405020304" pitchFamily="18" charset="0"/>
                <a:ea typeface="+mn-lt"/>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44" y="0"/>
            <a:ext cx="9144000" cy="1143000"/>
          </a:xfrm>
          <a:solidFill>
            <a:schemeClr val="bg2"/>
          </a:solidFill>
        </p:spPr>
        <p:txBody>
          <a:bodyPr>
            <a:normAutofit fontScale="90000"/>
          </a:bodyPr>
          <a:lstStyle/>
          <a:p>
            <a:r>
              <a:rPr lang="en-US" dirty="0">
                <a:latin typeface="Arial Black" pitchFamily="34" charset="0"/>
              </a:rPr>
              <a:t>MODULES OF ONLINE FOOD DELIVERY SYSTEM</a:t>
            </a:r>
          </a:p>
        </p:txBody>
      </p:sp>
      <p:sp>
        <p:nvSpPr>
          <p:cNvPr id="3" name="Content Placeholder 2"/>
          <p:cNvSpPr>
            <a:spLocks noGrp="1"/>
          </p:cNvSpPr>
          <p:nvPr>
            <p:ph idx="1"/>
          </p:nvPr>
        </p:nvSpPr>
        <p:spPr/>
        <p:txBody>
          <a:bodyPr>
            <a:normAutofit fontScale="70000" lnSpcReduction="20000"/>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Registration Page.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Login Page.</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User Login/Logout</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Admin Login.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Dashboard.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Search Products.</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Add Cart/View Cart.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Add product/Update Product/Delete Product</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View Previous Active Orders.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Payment Gateway Page.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Order Summary Confirmation Page.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dirty="0">
                <a:latin typeface="Arial Black" pitchFamily="34" charset="0"/>
              </a:rPr>
              <a:t>PROJECT FLOW</a:t>
            </a:r>
          </a:p>
        </p:txBody>
      </p:sp>
      <p:pic>
        <p:nvPicPr>
          <p:cNvPr id="4" name="Content Placeholder 3" descr="WhatsApp Image 2022-03-24 at 12.42.10 PM.jpeg"/>
          <p:cNvPicPr>
            <a:picLocks noGrp="1" noChangeAspect="1"/>
          </p:cNvPicPr>
          <p:nvPr>
            <p:ph idx="1"/>
          </p:nvPr>
        </p:nvPicPr>
        <p:blipFill>
          <a:blip r:embed="rId2"/>
          <a:stretch>
            <a:fillRect/>
          </a:stretch>
        </p:blipFill>
        <p:spPr>
          <a:xfrm>
            <a:off x="2071670" y="1832476"/>
            <a:ext cx="4660570" cy="4525481"/>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a:solidFill>
            <a:schemeClr val="bg2"/>
          </a:solidFill>
        </p:spPr>
        <p:txBody>
          <a:bodyPr>
            <a:normAutofit/>
          </a:bodyPr>
          <a:lstStyle/>
          <a:p>
            <a:r>
              <a:rPr lang="en-US" sz="4000" b="1" dirty="0">
                <a:latin typeface="Arial Black" pitchFamily="34" charset="0"/>
              </a:rPr>
              <a:t>OUTPUT SCREENSHOTS</a:t>
            </a:r>
          </a:p>
        </p:txBody>
      </p:sp>
      <p:sp>
        <p:nvSpPr>
          <p:cNvPr id="9" name="TextBox 8"/>
          <p:cNvSpPr txBox="1"/>
          <p:nvPr/>
        </p:nvSpPr>
        <p:spPr>
          <a:xfrm>
            <a:off x="2699792" y="1143000"/>
            <a:ext cx="3231077"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Functional Postman Testing</a:t>
            </a:r>
          </a:p>
        </p:txBody>
      </p:sp>
      <p:pic>
        <p:nvPicPr>
          <p:cNvPr id="19" name="Picture 18">
            <a:extLst>
              <a:ext uri="{FF2B5EF4-FFF2-40B4-BE49-F238E27FC236}">
                <a16:creationId xmlns:a16="http://schemas.microsoft.com/office/drawing/2014/main" id="{CD89BF87-B87E-A4B2-4B69-C121E9B13C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2" y="1957760"/>
            <a:ext cx="9137108" cy="4900240"/>
          </a:xfrm>
          <a:prstGeom prst="rect">
            <a:avLst/>
          </a:prstGeom>
        </p:spPr>
      </p:pic>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4444</TotalTime>
  <Words>482</Words>
  <Application>Microsoft Office PowerPoint</Application>
  <PresentationFormat>On-screen Show (4:3)</PresentationFormat>
  <Paragraphs>79</Paragraphs>
  <Slides>18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Algerian</vt:lpstr>
      <vt:lpstr>Arial</vt:lpstr>
      <vt:lpstr>Arial Black</vt:lpstr>
      <vt:lpstr>Calibri</vt:lpstr>
      <vt:lpstr>Calibri Light</vt:lpstr>
      <vt:lpstr>Times New Roman</vt:lpstr>
      <vt:lpstr>Wingdings</vt:lpstr>
      <vt:lpstr>Retrospect</vt:lpstr>
      <vt:lpstr>PowerPoint Presentation</vt:lpstr>
      <vt:lpstr>PowerPoint Presentation</vt:lpstr>
      <vt:lpstr>                   ABSTRACT </vt:lpstr>
      <vt:lpstr>INTRODUCTION</vt:lpstr>
      <vt:lpstr>TECHNOLOGY USED</vt:lpstr>
      <vt:lpstr>ENVIRONMENT</vt:lpstr>
      <vt:lpstr>MODULES OF ONLINE FOOD DELIVERY SYSTEM</vt:lpstr>
      <vt:lpstr>PROJECT FLOW</vt:lpstr>
      <vt:lpstr>OUTPUT SCREENSHOTS</vt:lpstr>
      <vt:lpstr>OUTPUT SCREENSHOTS</vt:lpstr>
      <vt:lpstr>OUTPUT SCREENSHOTS</vt:lpstr>
      <vt:lpstr>OUTPUT SCREENSHOTS</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SYSTEM</dc:title>
  <dc:creator>Windows-11</dc:creator>
  <cp:lastModifiedBy>B Bharath Reddy</cp:lastModifiedBy>
  <cp:revision>117</cp:revision>
  <dcterms:created xsi:type="dcterms:W3CDTF">2022-03-23T06:31:40Z</dcterms:created>
  <dcterms:modified xsi:type="dcterms:W3CDTF">2023-08-14T13:59:49Z</dcterms:modified>
</cp:coreProperties>
</file>

<file path=docProps/thumbnail.jpeg>
</file>